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 Slab"/>
      <p:regular r:id="rId16"/>
      <p:bold r:id="rId17"/>
    </p:embeddedFont>
    <p:embeddedFont>
      <p:font typeface="Source Sans Pr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SourceSansPr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bold.fntdata"/><Relationship Id="rId16" Type="http://schemas.openxmlformats.org/officeDocument/2006/relationships/font" Target="fonts/RobotoSlab-regular.fntdata"/><Relationship Id="rId5" Type="http://schemas.openxmlformats.org/officeDocument/2006/relationships/slide" Target="slides/slide1.xml"/><Relationship Id="rId19" Type="http://schemas.openxmlformats.org/officeDocument/2006/relationships/font" Target="fonts/SourceSansPro-bold.fntdata"/><Relationship Id="rId6" Type="http://schemas.openxmlformats.org/officeDocument/2006/relationships/slide" Target="slides/slide2.xml"/><Relationship Id="rId18" Type="http://schemas.openxmlformats.org/officeDocument/2006/relationships/font" Target="fonts/SourceSans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cf0bc0f92_0_1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cf0bc0f9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cf0bc0f92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cf0bc0f9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cf0bc0f92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cf0bc0f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cf0bc0f92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cf0bc0f9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cf0bc0f92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cf0bc0f9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cf0bc0f92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cf0bc0f9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cf0bc0f9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cf0bc0f9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cf0bc0f92_0_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cf0bc0f9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cf0bc0f92_0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cf0bc0f9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type="ctrTitle"/>
          </p:nvPr>
        </p:nvSpPr>
        <p:spPr>
          <a:xfrm>
            <a:off x="1709385" y="1587725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A1: Impact and Timing of Prize-winning Papers</a:t>
            </a:r>
            <a:endParaRPr sz="4800"/>
          </a:p>
        </p:txBody>
      </p:sp>
      <p:sp>
        <p:nvSpPr>
          <p:cNvPr id="71" name="Google Shape;71;p12"/>
          <p:cNvSpPr txBox="1"/>
          <p:nvPr/>
        </p:nvSpPr>
        <p:spPr>
          <a:xfrm>
            <a:off x="1709375" y="3848450"/>
            <a:ext cx="46566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Shirley Wang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Adding Age</a:t>
            </a:r>
            <a:endParaRPr sz="2400"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85775" y="1083800"/>
            <a:ext cx="3788400" cy="3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Timing changes from -0.0053 to -0.0072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AgeToPublish and Timing are related in the way they’re calculated</a:t>
            </a:r>
            <a:endParaRPr sz="1800"/>
          </a:p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/>
          </a:blip>
          <a:srcRect b="10894" l="15976" r="49737" t="45176"/>
          <a:stretch/>
        </p:blipFill>
        <p:spPr>
          <a:xfrm>
            <a:off x="4394575" y="1010725"/>
            <a:ext cx="4183707" cy="357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4500" y="3896775"/>
            <a:ext cx="644175" cy="4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cap="flat" cmpd="sng" w="9525">
            <a:solidFill>
              <a:srgbClr val="CFD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4294967295" type="ctrTitle"/>
          </p:nvPr>
        </p:nvSpPr>
        <p:spPr>
          <a:xfrm>
            <a:off x="533400" y="1836031"/>
            <a:ext cx="4779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Thanks For Listening</a:t>
            </a:r>
            <a:endParaRPr b="1" sz="6000"/>
          </a:p>
        </p:txBody>
      </p:sp>
      <p:sp>
        <p:nvSpPr>
          <p:cNvPr id="153" name="Google Shape;153;p22"/>
          <p:cNvSpPr txBox="1"/>
          <p:nvPr>
            <p:ph idx="4294967295" type="subTitle"/>
          </p:nvPr>
        </p:nvSpPr>
        <p:spPr>
          <a:xfrm>
            <a:off x="533400" y="2991563"/>
            <a:ext cx="4779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Questions Now</a:t>
            </a:r>
            <a:endParaRPr/>
          </a:p>
        </p:txBody>
      </p:sp>
      <p:cxnSp>
        <p:nvCxnSpPr>
          <p:cNvPr id="154" name="Google Shape;154;p22"/>
          <p:cNvCxnSpPr/>
          <p:nvPr/>
        </p:nvCxnSpPr>
        <p:spPr>
          <a:xfrm flipH="1" rot="10800000">
            <a:off x="6805299" y="540952"/>
            <a:ext cx="143700" cy="377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2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2"/>
          <p:cNvCxnSpPr>
            <a:endCxn id="151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" name="Google Shape;157;p22"/>
          <p:cNvSpPr/>
          <p:nvPr/>
        </p:nvSpPr>
        <p:spPr>
          <a:xfrm>
            <a:off x="5875408" y="1057537"/>
            <a:ext cx="1576200" cy="1556700"/>
          </a:xfrm>
          <a:prstGeom prst="ellipse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22"/>
          <p:cNvGrpSpPr/>
          <p:nvPr/>
        </p:nvGrpSpPr>
        <p:grpSpPr>
          <a:xfrm>
            <a:off x="6224310" y="1351742"/>
            <a:ext cx="878284" cy="816182"/>
            <a:chOff x="5972700" y="2330200"/>
            <a:chExt cx="411625" cy="387275"/>
          </a:xfrm>
        </p:grpSpPr>
        <p:sp>
          <p:nvSpPr>
            <p:cNvPr id="159" name="Google Shape;159;p22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9050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9050">
              <a:solidFill>
                <a:srgbClr val="0091E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61" name="Google Shape;161;p22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idx="1" type="body"/>
          </p:nvPr>
        </p:nvSpPr>
        <p:spPr>
          <a:xfrm>
            <a:off x="1215300" y="1570025"/>
            <a:ext cx="67134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Among Nobel Prize winners in Physics, Chemistry, and Biology, what is the relationship between scientific impact of a paper and the timing of the paper during a scientist's career?  </a:t>
            </a:r>
            <a:endParaRPr sz="24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Does this relationship depend on a scientist's age, gender, team size, or prize category?</a:t>
            </a:r>
            <a:endParaRPr sz="2400"/>
          </a:p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Variables Examined</a:t>
            </a:r>
            <a:endParaRPr sz="2400"/>
          </a:p>
        </p:txBody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Scientific Impact: Citation Counts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Timing: paper number / total number of papers published * 100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Age: AgeToPublish, AgeToAward, PublishToAward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Gender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Team Size: number of authors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Prize Category: Medicine, Chemistry, or Physics</a:t>
            </a:r>
            <a:endParaRPr sz="2000"/>
          </a:p>
        </p:txBody>
      </p:sp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524" y="560263"/>
            <a:ext cx="6704975" cy="40229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Scatterplot</a:t>
            </a:r>
            <a:endParaRPr sz="2400"/>
          </a:p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Regression Model</a:t>
            </a:r>
            <a:endParaRPr sz="2400"/>
          </a:p>
        </p:txBody>
      </p:sp>
      <p:sp>
        <p:nvSpPr>
          <p:cNvPr id="97" name="Google Shape;97;p16"/>
          <p:cNvSpPr txBox="1"/>
          <p:nvPr>
            <p:ph idx="1" type="body"/>
          </p:nvPr>
        </p:nvSpPr>
        <p:spPr>
          <a:xfrm>
            <a:off x="275550" y="1200150"/>
            <a:ext cx="40374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CitationCounts represents counts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CitationCounts is non-negative and right skewed</a:t>
            </a:r>
            <a:endParaRPr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Poisson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 rotWithShape="1">
          <a:blip r:embed="rId3">
            <a:alphaModFix/>
          </a:blip>
          <a:srcRect b="3408" l="7499" r="8895" t="7583"/>
          <a:stretch/>
        </p:blipFill>
        <p:spPr>
          <a:xfrm>
            <a:off x="4312900" y="1200150"/>
            <a:ext cx="4831099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 rotWithShape="1">
          <a:blip r:embed="rId3">
            <a:alphaModFix/>
          </a:blip>
          <a:srcRect b="6251" l="8500" r="6754" t="8576"/>
          <a:stretch/>
        </p:blipFill>
        <p:spPr>
          <a:xfrm>
            <a:off x="1315513" y="0"/>
            <a:ext cx="651296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CitationCount ~ Timing</a:t>
            </a:r>
            <a:endParaRPr sz="2400"/>
          </a:p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24460" l="15976" r="49737" t="34826"/>
          <a:stretch/>
        </p:blipFill>
        <p:spPr>
          <a:xfrm>
            <a:off x="491150" y="1200150"/>
            <a:ext cx="4052953" cy="320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 rotWithShape="1">
          <a:blip r:embed="rId4">
            <a:alphaModFix/>
          </a:blip>
          <a:srcRect b="23927" l="15740" r="49972" t="35359"/>
          <a:stretch/>
        </p:blipFill>
        <p:spPr>
          <a:xfrm>
            <a:off x="4618375" y="1200150"/>
            <a:ext cx="4052953" cy="3208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7325" y="4023125"/>
            <a:ext cx="666225" cy="43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5375" y="3972800"/>
            <a:ext cx="666225" cy="4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0" l="5178" r="5535" t="0"/>
          <a:stretch/>
        </p:blipFill>
        <p:spPr>
          <a:xfrm>
            <a:off x="1793575" y="82300"/>
            <a:ext cx="5556825" cy="497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Split By Categories</a:t>
            </a:r>
            <a:endParaRPr sz="2400"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786150" y="1197400"/>
            <a:ext cx="27501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Physiology or Medicine</a:t>
            </a:r>
            <a:endParaRPr sz="1800"/>
          </a:p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6428" l="16097" r="53188" t="82321"/>
          <a:stretch/>
        </p:blipFill>
        <p:spPr>
          <a:xfrm>
            <a:off x="3536250" y="1047688"/>
            <a:ext cx="4103398" cy="100202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786138" y="2239288"/>
            <a:ext cx="27501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Chemistry</a:t>
            </a:r>
            <a:endParaRPr sz="1800"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86150" y="3244288"/>
            <a:ext cx="27501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Physics</a:t>
            </a:r>
            <a:endParaRPr sz="1800"/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4">
            <a:alphaModFix/>
          </a:blip>
          <a:srcRect b="6255" l="15934" r="53789" t="82590"/>
          <a:stretch/>
        </p:blipFill>
        <p:spPr>
          <a:xfrm>
            <a:off x="3536250" y="2086675"/>
            <a:ext cx="4103398" cy="1007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 rotWithShape="1">
          <a:blip r:embed="rId5">
            <a:alphaModFix/>
          </a:blip>
          <a:srcRect b="6666" l="15970" r="53322" t="82979"/>
          <a:stretch/>
        </p:blipFill>
        <p:spPr>
          <a:xfrm>
            <a:off x="3536250" y="3131475"/>
            <a:ext cx="4129301" cy="92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/>
        </p:nvSpPr>
        <p:spPr>
          <a:xfrm>
            <a:off x="2179350" y="4518925"/>
            <a:ext cx="4785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Original Coefficient: -0.0053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7300" y="1613775"/>
            <a:ext cx="666225" cy="4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7300" y="2618775"/>
            <a:ext cx="666225" cy="43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7300" y="3623775"/>
            <a:ext cx="666225" cy="4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